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1" r:id="rId14"/>
    <p:sldId id="283" r:id="rId15"/>
    <p:sldId id="286" r:id="rId16"/>
    <p:sldId id="284" r:id="rId17"/>
    <p:sldId id="285" r:id="rId18"/>
    <p:sldId id="28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82" r:id="rId28"/>
    <p:sldId id="276" r:id="rId29"/>
    <p:sldId id="278" r:id="rId30"/>
    <p:sldId id="279" r:id="rId31"/>
    <p:sldId id="277" r:id="rId32"/>
    <p:sldId id="280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6523" autoAdjust="0"/>
  </p:normalViewPr>
  <p:slideViewPr>
    <p:cSldViewPr>
      <p:cViewPr>
        <p:scale>
          <a:sx n="75" d="100"/>
          <a:sy n="75" d="100"/>
        </p:scale>
        <p:origin x="-1218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48D7C-0E75-4221-976C-D1141337730A}" type="datetimeFigureOut">
              <a:rPr lang="pl-PL" smtClean="0"/>
              <a:pPr/>
              <a:t>2013-02-20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285F3-8F2E-4EAC-89F4-444EF31022C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285F3-8F2E-4EAC-89F4-444EF31022C1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55E6-560E-4E33-B99D-2529D588EE52}" type="datetimeFigureOut">
              <a:rPr lang="pl-PL" smtClean="0"/>
              <a:pPr/>
              <a:t>2013-02-20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8B20-AF7F-458D-BA4F-C6CC51FF8A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55E6-560E-4E33-B99D-2529D588EE52}" type="datetimeFigureOut">
              <a:rPr lang="pl-PL" smtClean="0"/>
              <a:pPr/>
              <a:t>2013-02-20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8B20-AF7F-458D-BA4F-C6CC51FF8A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55E6-560E-4E33-B99D-2529D588EE52}" type="datetimeFigureOut">
              <a:rPr lang="pl-PL" smtClean="0"/>
              <a:pPr/>
              <a:t>2013-02-20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8B20-AF7F-458D-BA4F-C6CC51FF8A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55E6-560E-4E33-B99D-2529D588EE52}" type="datetimeFigureOut">
              <a:rPr lang="pl-PL" smtClean="0"/>
              <a:pPr/>
              <a:t>2013-02-20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8B20-AF7F-458D-BA4F-C6CC51FF8A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55E6-560E-4E33-B99D-2529D588EE52}" type="datetimeFigureOut">
              <a:rPr lang="pl-PL" smtClean="0"/>
              <a:pPr/>
              <a:t>2013-02-20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8B20-AF7F-458D-BA4F-C6CC51FF8A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55E6-560E-4E33-B99D-2529D588EE52}" type="datetimeFigureOut">
              <a:rPr lang="pl-PL" smtClean="0"/>
              <a:pPr/>
              <a:t>2013-02-20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8B20-AF7F-458D-BA4F-C6CC51FF8A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55E6-560E-4E33-B99D-2529D588EE52}" type="datetimeFigureOut">
              <a:rPr lang="pl-PL" smtClean="0"/>
              <a:pPr/>
              <a:t>2013-02-20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8B20-AF7F-458D-BA4F-C6CC51FF8A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55E6-560E-4E33-B99D-2529D588EE52}" type="datetimeFigureOut">
              <a:rPr lang="pl-PL" smtClean="0"/>
              <a:pPr/>
              <a:t>2013-02-20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8B20-AF7F-458D-BA4F-C6CC51FF8A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55E6-560E-4E33-B99D-2529D588EE52}" type="datetimeFigureOut">
              <a:rPr lang="pl-PL" smtClean="0"/>
              <a:pPr/>
              <a:t>2013-02-20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8B20-AF7F-458D-BA4F-C6CC51FF8A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55E6-560E-4E33-B99D-2529D588EE52}" type="datetimeFigureOut">
              <a:rPr lang="pl-PL" smtClean="0"/>
              <a:pPr/>
              <a:t>2013-02-20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8B20-AF7F-458D-BA4F-C6CC51FF8A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55E6-560E-4E33-B99D-2529D588EE52}" type="datetimeFigureOut">
              <a:rPr lang="pl-PL" smtClean="0"/>
              <a:pPr/>
              <a:t>2013-02-20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68B20-AF7F-458D-BA4F-C6CC51FF8A0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455E6-560E-4E33-B99D-2529D588EE52}" type="datetimeFigureOut">
              <a:rPr lang="pl-PL" smtClean="0"/>
              <a:pPr/>
              <a:t>2013-02-20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68B20-AF7F-458D-BA4F-C6CC51FF8A0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ŻYDZI POLSCY WCZORAJ I DZIŚ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063080"/>
          </a:xfrm>
        </p:spPr>
        <p:txBody>
          <a:bodyPr>
            <a:normAutofit lnSpcReduction="10000"/>
          </a:bodyPr>
          <a:lstStyle/>
          <a:p>
            <a:r>
              <a:rPr lang="pl-PL" sz="2400" dirty="0" smtClean="0"/>
              <a:t>PROJEKT EDUKACYJNY</a:t>
            </a:r>
          </a:p>
          <a:p>
            <a:r>
              <a:rPr lang="pl-PL" sz="2400" dirty="0" smtClean="0"/>
              <a:t>realizowany</a:t>
            </a:r>
          </a:p>
          <a:p>
            <a:r>
              <a:rPr lang="pl-PL" sz="2400" dirty="0"/>
              <a:t>w</a:t>
            </a:r>
            <a:r>
              <a:rPr lang="pl-PL" sz="2400" dirty="0" smtClean="0"/>
              <a:t> Liceum Ogólnokształcącym</a:t>
            </a:r>
          </a:p>
          <a:p>
            <a:r>
              <a:rPr lang="pl-PL" sz="2400" dirty="0" smtClean="0"/>
              <a:t> im. Henryka Sienkiewicza we Wrześni</a:t>
            </a:r>
          </a:p>
          <a:p>
            <a:r>
              <a:rPr lang="pl-PL" sz="2400" dirty="0" smtClean="0"/>
              <a:t>2012 - 2013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 pomnikiem Janusza Korczaka</a:t>
            </a:r>
            <a:endParaRPr lang="pl-PL" dirty="0"/>
          </a:p>
        </p:txBody>
      </p:sp>
      <p:pic>
        <p:nvPicPr>
          <p:cNvPr id="8194" name="Picture 2" descr="C:\Users\teresa\Desktop\zdjecia\Synagoga im. Nożyków\P52203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7164288" cy="5151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/>
          <a:lstStyle/>
          <a:p>
            <a:r>
              <a:rPr lang="pl-PL" dirty="0" smtClean="0"/>
              <a:t>D.  Lekcja religii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12776"/>
            <a:ext cx="8712968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dirty="0" smtClean="0"/>
              <a:t>          Księża uczący w naszej szkole zrealizowali   kwietniu w trzech klasach temat, w którym porównali zasady trzech monoteistycznych religii. Dowiedzieliśmy się jak dużo wspólnego łączy te religie. Wnioskiem, który nasunął się każdemu z nas było to, że najstarszą religią jest judaizm i na jego podstawie powstało chrześcijaństwo i islam. Zastanawialiśmy się z księdzem nad tym, dlaczego Żydzi nazywają siebie Narodem Wybranym i jak ważną rolę w ich historii diaspory odgrywa religia i tradycja.</a:t>
            </a:r>
            <a:endParaRPr lang="pl-PL" sz="2400" dirty="0"/>
          </a:p>
        </p:txBody>
      </p:sp>
      <p:pic>
        <p:nvPicPr>
          <p:cNvPr id="1026" name="Picture 2" descr="C:\Users\teresa\Desktop\ReligiousSymbolsIndi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467225"/>
            <a:ext cx="6456362" cy="2390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E. Muzeum Regionalne we Wrześni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pl-PL" sz="2400" dirty="0" smtClean="0"/>
              <a:t>                Wybraliśmy się do muzeum, aby poznać eksponaty związane                z historią Żydów wrzesińskich. Czytając opracowanie pana Leopolda Kostrzewskiego ”Ludność żydowska we Wrześni w latach 1919 – 1939” dowiedzieliśmy się, że w naszym mieście ludność żydowska była dość liczna. Września jako osada targowa   i tranzytowa do Niemiec ściągnęła już w XVI wieku na tyle sporą ilość Żydów, że porównywano ich liczbę do skupisk  żydowskich   w Gnieźnie i Kaliszu.</a:t>
            </a:r>
          </a:p>
          <a:p>
            <a:pPr algn="just">
              <a:buNone/>
            </a:pPr>
            <a:r>
              <a:rPr lang="pl-PL" sz="2400" dirty="0" smtClean="0"/>
              <a:t>        W XVIII wieku Września liczyła 1216 mieszkańców, w tym 657 Żydów to znaczy – 54% a ich głównym zajęciem był handel i rzemiosło. Także około 1820r. Żydzi wrzesińscy stanowili populację ok. 50% mieszkańców miasta, ale od połowy wieku rozpoczął się proces migracyjny głównie do Niemiec     i ich liczba systematycznie zmniejszała się. W 1905 roku Wrześnię zamieszkiwało zaledwie 385 osób, co stanowiło 5,5% mieszkańców miasta. Mimo to spodziewaliśmy się zobaczyć wiele ciekawych pamiątek w naszym muzeum.</a:t>
            </a:r>
            <a:endParaRPr lang="pl-PL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Muzeum Regionalne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pl-PL" sz="2600" dirty="0" smtClean="0"/>
              <a:t>  Pan Sebastian Mazurkiewicz, dyrektor muzeum pokazał nam wszystkie pamiątki związane z dawnymi mieszkańcami Wrześni. Nie jest ich wiele,   z elementów budowlanych pozostały dwie macewy,  w tym jedna mocno zniszczona, fragmenty ornamentów przyokiennych</a:t>
            </a:r>
            <a:r>
              <a:rPr lang="pl-PL" dirty="0" smtClean="0"/>
              <a:t>. </a:t>
            </a:r>
            <a:endParaRPr lang="pl-PL" dirty="0"/>
          </a:p>
        </p:txBody>
      </p:sp>
      <p:pic>
        <p:nvPicPr>
          <p:cNvPr id="3" name="Picture 2" descr="H:\DCIM\100OLYMP\P21507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56792"/>
            <a:ext cx="4038600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pl-PL" sz="2400" dirty="0" smtClean="0"/>
              <a:t>Poznaliśmy plany architektoniczne synagogi , która została zbudowana w 1875 r. przy ulicy Fabrycznej, dawniej żydowskiej.</a:t>
            </a:r>
            <a:endParaRPr lang="pl-PL" sz="2400" dirty="0"/>
          </a:p>
        </p:txBody>
      </p:sp>
      <p:pic>
        <p:nvPicPr>
          <p:cNvPr id="2050" name="Picture 2" descr="H:\DCIM\100OLYMP\P21507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278" y="1790600"/>
            <a:ext cx="4465441" cy="4572001"/>
          </a:xfrm>
          <a:prstGeom prst="rect">
            <a:avLst/>
          </a:prstGeom>
          <a:noFill/>
        </p:spPr>
      </p:pic>
      <p:pic>
        <p:nvPicPr>
          <p:cNvPr id="2051" name="Picture 3" descr="H:\DCIM\100OLYMP\P21507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25752" y="1791072"/>
            <a:ext cx="4464496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Z pamiątek po synagodze pozostał tron ślubny, który  obecnie znajduje się w kościele parafialnym we Wrześni. </a:t>
            </a:r>
            <a:endParaRPr lang="pl-PL" sz="24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pl-PL" sz="2400" dirty="0" smtClean="0"/>
              <a:t>     Dokumentem  związanym      z synagogą jest umowa przedmałżeńska – </a:t>
            </a:r>
            <a:r>
              <a:rPr lang="pl-PL" sz="2400" dirty="0" err="1" smtClean="0"/>
              <a:t>ketuba</a:t>
            </a:r>
            <a:r>
              <a:rPr lang="pl-PL" sz="2400" dirty="0" smtClean="0"/>
              <a:t>, spisana   w języku niemieckim. Na niej leży zdjęcie synagogi</a:t>
            </a:r>
            <a:r>
              <a:rPr lang="pl-PL" dirty="0" smtClean="0"/>
              <a:t>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5122" name="Picture 2" descr="H:\DCIM\100OLYMP\P21507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4392488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55576" y="476673"/>
            <a:ext cx="8208912" cy="17281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        W czasie zaborów władze pruskie nadawały mieszkańcom  żydowskim  niemieckie nazwiska</a:t>
            </a:r>
            <a:endParaRPr lang="pl-PL" dirty="0"/>
          </a:p>
        </p:txBody>
      </p:sp>
      <p:pic>
        <p:nvPicPr>
          <p:cNvPr id="4098" name="Picture 2" descr="H:\DCIM\100OLYMP\P21507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159734" y="584682"/>
            <a:ext cx="4824532" cy="7056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W 1937r. wzrosła aktywność Stronnictwa Narodowego ,          które nawoływało ludność do akcji „Września bez Żydów”.</a:t>
            </a:r>
            <a:endParaRPr lang="pl-PL" sz="2400" dirty="0"/>
          </a:p>
        </p:txBody>
      </p:sp>
      <p:pic>
        <p:nvPicPr>
          <p:cNvPr id="6146" name="Picture 2" descr="H:\DCIM\100OLYMP\P21507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427168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Pan Mazurkiewicz opowiedział nam, w jaki sposób odnaleziono najlepiej zachowaną macewę we Wrześni.</a:t>
            </a:r>
            <a:endParaRPr lang="pl-PL" sz="2400" dirty="0"/>
          </a:p>
        </p:txBody>
      </p:sp>
      <p:pic>
        <p:nvPicPr>
          <p:cNvPr id="7170" name="Picture 2" descr="H:\DCIM\100OLYMP\P21507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Wywiad z panem Czesławem Pardelą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pl-PL" sz="2400" dirty="0" smtClean="0"/>
              <a:t>          Odwiedziliśmy pana Czesława Pardelę, który jest znaną postacią we Wrześni. Jest inicjatorem powstania pomnika, usytuowanego niedaleko miejsca,  w którym stała synagoga, którą Niemcy wysadzili w powietrze        w 1943r. Pan Pardela  z dumą mówi o swoim żydowskim pochodzeniu. Kilkakrotnie już odwiedził naszą szkołę, żeby uczniom opowiedzieć historię swojego życia. Bardzo emocjonalnie podchodzi do sprawy z czasów Wiosny Ludów, która wydarzyła się w naszym mieście. Nas też zainteresowała ta sprawa, dlatego sięgnęliśmy do wspomnianego już opracowania autorstwa Leopolda Kostrzewskiego. </a:t>
            </a:r>
          </a:p>
          <a:p>
            <a:pPr algn="just">
              <a:buNone/>
            </a:pPr>
            <a:r>
              <a:rPr lang="pl-PL" sz="2400" dirty="0" smtClean="0"/>
              <a:t>           W 1848 roku na terenie Wrześni stacjonowały wojska powstańcze. Tuż przed wymarszem żołnierze splądrowali synagogę i uszkodzili zwoje Tory. Doszło nawet do zabójstwa żydowskiego szewca. To napięcie w relacjach polsko – żydowskich spowodowało, że pojawiły się wzajemne oskarżenia     i dochodzenia. Podobno jeden z kupców zgromadził  na swoim strychu materiały do podpalenia i oskarżono go, ze strzelał z ukrycia do kosynierów. Policja aresztowała kupca  - Daniela </a:t>
            </a:r>
            <a:r>
              <a:rPr lang="pl-PL" sz="2400" dirty="0" err="1" smtClean="0"/>
              <a:t>Ehrenfrieda</a:t>
            </a:r>
            <a:r>
              <a:rPr lang="pl-PL" sz="2400" dirty="0" smtClean="0"/>
              <a:t> a sąd w trybie doraźnym skazał go na śmierć. Na szczęście  wstawiły się za nim osoby powszechnie szanowane  i został uniewinniony. </a:t>
            </a:r>
            <a:endParaRPr lang="pl-PL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Uczniowie zaangażowani w projekt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3b – Marta Barwinek, Klaudia Piękna, Karina Skowrońska, Jędrek Biegański, Marcin Borowski, Gracjan Tylicki</a:t>
            </a:r>
          </a:p>
          <a:p>
            <a:r>
              <a:rPr lang="pl-PL" dirty="0" smtClean="0"/>
              <a:t>3c –Joanna </a:t>
            </a:r>
            <a:r>
              <a:rPr lang="pl-PL" dirty="0" err="1" smtClean="0"/>
              <a:t>Sacharkiewicz</a:t>
            </a:r>
            <a:r>
              <a:rPr lang="pl-PL" dirty="0" smtClean="0"/>
              <a:t>, Walentyna Jakubik, Paulina Michalak, Oliwia Kamińska</a:t>
            </a:r>
          </a:p>
          <a:p>
            <a:r>
              <a:rPr lang="pl-PL" dirty="0" smtClean="0"/>
              <a:t>2b – Borys </a:t>
            </a:r>
            <a:r>
              <a:rPr lang="pl-PL" dirty="0" err="1" smtClean="0"/>
              <a:t>Bazylczuk</a:t>
            </a:r>
            <a:r>
              <a:rPr lang="pl-PL" dirty="0" smtClean="0"/>
              <a:t>, Adam Stefański</a:t>
            </a:r>
          </a:p>
          <a:p>
            <a:endParaRPr lang="pl-PL" dirty="0" smtClean="0"/>
          </a:p>
          <a:p>
            <a:pPr>
              <a:buNone/>
            </a:pPr>
            <a:r>
              <a:rPr lang="pl-PL" sz="2800" dirty="0" smtClean="0"/>
              <a:t>Opieka: Teresa Jabłońska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 fontScale="90000"/>
          </a:bodyPr>
          <a:lstStyle/>
          <a:p>
            <a:pPr algn="just"/>
            <a:r>
              <a:rPr lang="pl-PL" sz="2400" dirty="0" smtClean="0"/>
              <a:t>Niestety we Wrześni kupca </a:t>
            </a:r>
            <a:r>
              <a:rPr lang="pl-PL" sz="2400" dirty="0" err="1" smtClean="0"/>
              <a:t>Ehrenfrieda</a:t>
            </a:r>
            <a:r>
              <a:rPr lang="pl-PL" sz="2400" dirty="0" smtClean="0"/>
              <a:t> traktowano jako zdrajcę i chcąc wyrazić pogardę dla jego czynu, ułożono na płycie rynku postać              z kamieni, która miała go symbolizować. Obecnie w miejscu „ kamiennej postaci” umieszczono tablicę z napisem przypominającym tamto wydarzenie. </a:t>
            </a:r>
            <a:r>
              <a:rPr lang="pl-PL" sz="2400" b="1" dirty="0" smtClean="0"/>
              <a:t>Pan Pardela </a:t>
            </a:r>
            <a:r>
              <a:rPr lang="pl-PL" sz="2400" dirty="0" smtClean="0"/>
              <a:t>wielokrotnie podkreśla, że jest mu przykro, że  w taki sposób wspomina się ten niewyjaśniony fakt              i obarcza się winą tylko mieszkańca o żydowskim pochodzeniu.</a:t>
            </a:r>
            <a:endParaRPr lang="pl-PL" sz="2400" dirty="0"/>
          </a:p>
        </p:txBody>
      </p:sp>
      <p:pic>
        <p:nvPicPr>
          <p:cNvPr id="4098" name="Picture 2" descr="C:\Users\teresa\Desktop\pardel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924944"/>
            <a:ext cx="6177795" cy="3445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Konferencja w Koninie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l-PL" sz="2400" dirty="0" smtClean="0"/>
              <a:t>             Grupa naszych uczniów     wraz  z opiekunem uczestniczyła               w dwudniowej konferencji. Była to niezwykła okazja poznać pasjonatów historii żydowskich     w naszym regionie. Wysłuchaliśmy wykładów                i prelekcji o miejscach pamięci oraz symbolice  macew. Ciekawa była dyskusja na temat stosunku młodych ludzi do historii związanej z Żydami, zwłaszcza wypierania z pamięci faktu,          że oni tu żyli, tworzyli i należy dbać o tę pamięć.</a:t>
            </a:r>
            <a:endParaRPr lang="pl-PL" sz="2400" dirty="0"/>
          </a:p>
        </p:txBody>
      </p:sp>
      <p:pic>
        <p:nvPicPr>
          <p:cNvPr id="5" name="lightboxImage" descr="http://poznan.jewish.org.pl/images/stories/WYDARZENIA/SZKOLY/konin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00808"/>
            <a:ext cx="4038600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Konferencja w Koninie</a:t>
            </a:r>
            <a:endParaRPr lang="pl-PL" dirty="0"/>
          </a:p>
        </p:txBody>
      </p:sp>
      <p:pic>
        <p:nvPicPr>
          <p:cNvPr id="1026" name="Picture 2" descr="C:\Users\teresa\Pictures\dup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GRA TERENOWA</a:t>
            </a:r>
            <a:br>
              <a:rPr lang="pl-PL" dirty="0" smtClean="0"/>
            </a:br>
            <a:r>
              <a:rPr lang="pl-PL" dirty="0" smtClean="0"/>
              <a:t> „Śladami Żydów wrzesińskich”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dirty="0" smtClean="0"/>
              <a:t>         W Dniu Sportu – 28 czerwca w naszej szkole oprócz rozgrywek sportowych nowym elementem była gra terenowa, której temat dotyczył historii. Wcześniej opracowaliśmy trasę, wyznaczyliśmy 6 miejsc związanych z historią Żydów, tam grupy uczniów mogły zdobyć punkty. Uczniowie wędrowali trasami wyznaczonymi na mapie przy pomocy kompasu, punkty były przyznawane za czas i dobre odpowiedzi na pytania dotyczące kultury i historii Żydów tutaj żyjących.</a:t>
            </a:r>
          </a:p>
          <a:p>
            <a:pPr>
              <a:buNone/>
            </a:pPr>
            <a:r>
              <a:rPr lang="pl-PL" sz="2400" dirty="0" smtClean="0"/>
              <a:t>     Nagrody były wręczane na zakończenie roku szkolnego.</a:t>
            </a:r>
            <a:endParaRPr lang="pl-PL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Tablica poświęcona ofiarom obozu pracy przymusowej.</a:t>
            </a:r>
            <a:endParaRPr lang="pl-PL" dirty="0"/>
          </a:p>
        </p:txBody>
      </p:sp>
      <p:pic>
        <p:nvPicPr>
          <p:cNvPr id="1026" name="Picture 2" descr="C:\Users\teresa\Pictures\ib\20121124212318\P62105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4644008" cy="414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teresa\Pictures\ib\20121124212318\P62105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16832"/>
            <a:ext cx="4644008" cy="414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Miejsce pamięci po dawnej synagodze.</a:t>
            </a:r>
            <a:endParaRPr lang="pl-PL" dirty="0"/>
          </a:p>
        </p:txBody>
      </p:sp>
      <p:pic>
        <p:nvPicPr>
          <p:cNvPr id="3074" name="Picture 2" descr="C:\Users\teresa\Pictures\ib\20121124212318\P62105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6473693" cy="4855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Tablica pamiątkowa poświęcona znanemu kompozytorowi  i kantorowi – Luisowi Lewandowskiemu.</a:t>
            </a:r>
            <a:endParaRPr lang="pl-PL" dirty="0"/>
          </a:p>
        </p:txBody>
      </p:sp>
      <p:pic>
        <p:nvPicPr>
          <p:cNvPr id="3074" name="Picture 2" descr="H:\DCIM\100OLYMP\P21507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060848"/>
            <a:ext cx="7632848" cy="4386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Luis Lewandowski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pl-PL" dirty="0" smtClean="0"/>
              <a:t>          Urodził się w I połowie XIX wieku we Wrześni, od najmłodszych lat wykazywał duże zdolności muzyczne.                   W wieku 12 lat wraz                  z rodziną przeniósł się do Berlina, tam ukończył Akademię Śpiewu. Jako dyrygent chóru Synagogi Starej w Berlinie rozpoczął pracę nad własnym kompozycjami synagogalnymi dla chóru       i na organy.</a:t>
            </a:r>
            <a:endParaRPr lang="pl-PL" dirty="0"/>
          </a:p>
        </p:txBody>
      </p:sp>
      <p:pic>
        <p:nvPicPr>
          <p:cNvPr id="5" name="Picture 2" descr="H:\DCIM\100OLYMP\P21507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10" y="1592799"/>
            <a:ext cx="4968553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4048" y="404664"/>
            <a:ext cx="3960440" cy="194421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Przed budynkiem muzeum stoi macewa z XIX wieku, poświęcona Rebece Heilbronn. Odnaleziona we Wrześni w 1994r. </a:t>
            </a:r>
            <a:endParaRPr lang="pl-PL" sz="2400" dirty="0"/>
          </a:p>
        </p:txBody>
      </p:sp>
      <p:pic>
        <p:nvPicPr>
          <p:cNvPr id="5122" name="Picture 2" descr="C:\Users\teresa\Pictures\ib\20121124212318\P62105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63264" y="1130076"/>
            <a:ext cx="6870700" cy="458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Konferencja „Żydzi zagórowscy”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pl-PL" sz="2400" dirty="0" smtClean="0"/>
              <a:t>        We wrześniu po raz drugi odwiedziliśmy  Zagórów, tym razem zostaliśmy zaproszeni na konferencję Towarzystwa Przyjaciół Ziemi Zagórowskiej. Mieliśmy okazję posłuchać prelekcji  pani Barbary Wieczorek na temat charakteru przedwojennego </a:t>
            </a:r>
            <a:r>
              <a:rPr lang="pl-PL" sz="2400" dirty="0" err="1" smtClean="0"/>
              <a:t>sztetla</a:t>
            </a:r>
            <a:r>
              <a:rPr lang="pl-PL" sz="2400" dirty="0" smtClean="0"/>
              <a:t>, pani Alicji Kobus na temat świąt żydowskich. Najbardziej zainteresowała nas historia żydowskich mieszkańców miasteczka opowiedziana przez ich polskich sąsiadów.</a:t>
            </a:r>
            <a:endParaRPr lang="pl-PL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Etapy realizacji projektu: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A. warsztaty w szkole prowadzone przez panią Barbarę Wieczorek z Fundacji Ochrony Dziedzictwa Żydowskiego</a:t>
            </a:r>
          </a:p>
          <a:p>
            <a:pPr>
              <a:buNone/>
            </a:pPr>
            <a:endParaRPr lang="pl-PL" dirty="0" smtClean="0"/>
          </a:p>
          <a:p>
            <a:pPr algn="just">
              <a:buNone/>
            </a:pPr>
            <a:r>
              <a:rPr lang="pl-PL" sz="2400" dirty="0" smtClean="0"/>
              <a:t>               Zajęcia trwały 2 godziny dla grupy prawie 20 uczniów. Pani Wieczorek przedstawiła zasady judaizmu poprzez analizę symboli, kalendarza świąt religijnych i obrzędów. Wprowadziła nas w tematykę, której dotąd nie znaliśmy. Pracowaliśmy         w grupach, czytając fragmenty Tory  staraliśmy się zrozumieć jej współczesny przekaz.</a:t>
            </a:r>
            <a:endParaRPr lang="pl-PL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Konferencja „Żydzi zagórowscy”</a:t>
            </a:r>
            <a:endParaRPr lang="pl-PL" dirty="0"/>
          </a:p>
        </p:txBody>
      </p:sp>
      <p:pic>
        <p:nvPicPr>
          <p:cNvPr id="2051" name="Picture 3" descr="C:\Users\teresa\Desktop\Nowy folder\P9130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444" y="1844824"/>
            <a:ext cx="5436556" cy="4077072"/>
          </a:xfrm>
          <a:prstGeom prst="rect">
            <a:avLst/>
          </a:prstGeom>
          <a:noFill/>
        </p:spPr>
      </p:pic>
      <p:pic>
        <p:nvPicPr>
          <p:cNvPr id="7" name="Picture 2" descr="C:\Users\teresa\Desktop\Nowy folder\P9130608.JPG"/>
          <p:cNvPicPr>
            <a:picLocks noChangeAspect="1" noChangeArrowheads="1"/>
          </p:cNvPicPr>
          <p:nvPr/>
        </p:nvPicPr>
        <p:blipFill>
          <a:blip r:embed="rId3" cstate="print"/>
          <a:srcRect r="19869"/>
          <a:stretch>
            <a:fillRect/>
          </a:stretch>
        </p:blipFill>
        <p:spPr bwMode="auto">
          <a:xfrm>
            <a:off x="0" y="1844824"/>
            <a:ext cx="4355976" cy="4076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Wizyta w gminie żydowskiej                   w Poznaniu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pl-PL" sz="2400" dirty="0" smtClean="0"/>
              <a:t>          W niedzielę 16 września  na zaproszenie pani Alicji Kobus uczestniczyliśmy w uroczystej kolacji z okazji święta </a:t>
            </a:r>
            <a:r>
              <a:rPr lang="pl-PL" sz="2400" dirty="0" err="1" smtClean="0"/>
              <a:t>Rosz</a:t>
            </a:r>
            <a:r>
              <a:rPr lang="pl-PL" sz="2400" dirty="0" smtClean="0"/>
              <a:t> </a:t>
            </a:r>
            <a:r>
              <a:rPr lang="pl-PL" sz="2400" dirty="0" err="1" smtClean="0"/>
              <a:t>Haszana</a:t>
            </a:r>
            <a:r>
              <a:rPr lang="pl-PL" sz="2400" dirty="0" smtClean="0"/>
              <a:t>, które rozpoczyna  nowy rok w kalendarzu żydowskim.  Byliśmy obserwatorami części modlitewnej             i posmakowaliśmy  potraw tradycyjnej kuchni.</a:t>
            </a:r>
          </a:p>
          <a:p>
            <a:pPr>
              <a:buNone/>
            </a:pPr>
            <a:r>
              <a:rPr lang="pl-PL" sz="2400" dirty="0" smtClean="0"/>
              <a:t>        Zrozumieliśmy  rolę gminy żydowskiej jako instytucji, która musi jednoczyć pokolenia polskich Żydów, podtrzymywać tradycję obchodzenia świąt.</a:t>
            </a:r>
          </a:p>
          <a:p>
            <a:pPr>
              <a:buNone/>
            </a:pPr>
            <a:r>
              <a:rPr lang="pl-PL" sz="2400" dirty="0" smtClean="0"/>
              <a:t>       Bardzo nam się podobała atmosfera, nastrój tam panujący  oraz życzliwość i otwartość organizatorów.</a:t>
            </a:r>
            <a:endParaRPr lang="pl-PL"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Wizyta w gminie żydowskiej                   w Poznaniu</a:t>
            </a:r>
            <a:endParaRPr lang="pl-PL" dirty="0"/>
          </a:p>
        </p:txBody>
      </p:sp>
      <p:pic>
        <p:nvPicPr>
          <p:cNvPr id="3075" name="Picture 3" descr="C:\Users\teresa\Desktop\Nowy folder\P9160648.JPG"/>
          <p:cNvPicPr>
            <a:picLocks noChangeAspect="1" noChangeArrowheads="1"/>
          </p:cNvPicPr>
          <p:nvPr/>
        </p:nvPicPr>
        <p:blipFill>
          <a:blip r:embed="rId2" cstate="print"/>
          <a:srcRect r="4526"/>
          <a:stretch>
            <a:fillRect/>
          </a:stretch>
        </p:blipFill>
        <p:spPr bwMode="auto">
          <a:xfrm>
            <a:off x="3816424" y="1988840"/>
            <a:ext cx="5327576" cy="4194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teresa\Desktop\Nowy folder\P9160647.JPG"/>
          <p:cNvPicPr>
            <a:picLocks noChangeAspect="1" noChangeArrowheads="1"/>
          </p:cNvPicPr>
          <p:nvPr/>
        </p:nvPicPr>
        <p:blipFill>
          <a:blip r:embed="rId3" cstate="print"/>
          <a:srcRect l="22823"/>
          <a:stretch>
            <a:fillRect/>
          </a:stretch>
        </p:blipFill>
        <p:spPr bwMode="auto">
          <a:xfrm>
            <a:off x="1" y="1988840"/>
            <a:ext cx="4427984" cy="422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</a:t>
            </a:r>
            <a:endParaRPr lang="pl-PL" dirty="0"/>
          </a:p>
        </p:txBody>
      </p:sp>
      <p:pic>
        <p:nvPicPr>
          <p:cNvPr id="1026" name="Picture 2" descr="C:\Users\teresa\Desktop\zdjecia\warsztaty\P33002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444432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teresa\Desktop\zdjecia\warsztaty\P33002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3704"/>
          <a:stretch>
            <a:fillRect/>
          </a:stretch>
        </p:blipFill>
        <p:spPr bwMode="auto">
          <a:xfrm>
            <a:off x="4427983" y="1844824"/>
            <a:ext cx="4716017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B. Wizyta w Zagórowie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pl-PL" sz="2400" dirty="0" smtClean="0"/>
              <a:t>Dowiedzieliśmy się, że niedaleko Wrześni w Zagórowie mieszka pasjonat historii  swojego miasta pan Jarosław Buziak</a:t>
            </a:r>
            <a:r>
              <a:rPr lang="pl-PL" sz="2800" dirty="0" smtClean="0"/>
              <a:t>. </a:t>
            </a:r>
            <a:r>
              <a:rPr lang="pl-PL" sz="2400" dirty="0" smtClean="0"/>
              <a:t>Bardzo chcieliśmy go poznać , ponieważ wiemy, że Holocaust miał swoje początki we wschodniej Wielkopolsce. Pan Buziak pokazał nam ulice  i domy Zagórowa związane z Żydami. Potem pojechaliśmy za miasto obejrzeć pozostałości po kirkucie, tam okazało się, że pan Jarek potrafi czytać po hebrajsku i tłumaczył nam nagrobne inskrypcje. Kolejna niespodzianką było spotkanie z panem Łukaszem </a:t>
            </a:r>
            <a:r>
              <a:rPr lang="pl-PL" sz="2400" dirty="0" err="1" smtClean="0"/>
              <a:t>Parusem</a:t>
            </a:r>
            <a:r>
              <a:rPr lang="pl-PL" sz="2400" dirty="0" smtClean="0"/>
              <a:t>, który przedstawił nam obrzędy i zwyczaje związane z żydowskim pochówkiem. Temat kirkutów na tyle nas zainteresował, że postanowiliśmy prześledzić jak w naszym powiecie wyglądają miejsca po dawnych cmentarzach żydowskich. Z  zebranych materiałów postanowiliśmy przygotować plakat.</a:t>
            </a:r>
            <a:endParaRPr lang="pl-PL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347048" cy="1143000"/>
          </a:xfrm>
        </p:spPr>
        <p:txBody>
          <a:bodyPr/>
          <a:lstStyle/>
          <a:p>
            <a:r>
              <a:rPr lang="pl-PL" dirty="0" smtClean="0"/>
              <a:t>Zagórów</a:t>
            </a:r>
            <a:endParaRPr lang="pl-PL" dirty="0"/>
          </a:p>
        </p:txBody>
      </p:sp>
      <p:pic>
        <p:nvPicPr>
          <p:cNvPr id="2050" name="Picture 2" descr="C:\Users\teresa\Desktop\zdjecia\Zagórów\P50403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9665"/>
          <a:stretch>
            <a:fillRect/>
          </a:stretch>
        </p:blipFill>
        <p:spPr bwMode="auto">
          <a:xfrm>
            <a:off x="0" y="1844824"/>
            <a:ext cx="4578152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teresa\Desktop\zdjecia\Zagórów\P50403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44824"/>
            <a:ext cx="4571999" cy="3888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txBody>
          <a:bodyPr/>
          <a:lstStyle/>
          <a:p>
            <a:r>
              <a:rPr lang="pl-PL" dirty="0" smtClean="0"/>
              <a:t>Zagórów</a:t>
            </a:r>
            <a:endParaRPr lang="pl-PL" dirty="0"/>
          </a:p>
        </p:txBody>
      </p:sp>
      <p:pic>
        <p:nvPicPr>
          <p:cNvPr id="5122" name="Picture 2" descr="C:\Users\teresa\Desktop\zdjecia\Zagórów\P5040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7065"/>
          <a:stretch>
            <a:fillRect/>
          </a:stretch>
        </p:blipFill>
        <p:spPr bwMode="auto">
          <a:xfrm>
            <a:off x="0" y="1700808"/>
            <a:ext cx="9144000" cy="4565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C. Gala projektu ”Przywrócić pamięć” Synagoga im. Nożyków w Warszawie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pl-PL" sz="2400" dirty="0" smtClean="0"/>
              <a:t>        Uroczystość ta była podsumowaniem wielu ciekawych projektów  szkolnych, którym patronuje FODŻ . Mogliśmy obejrzeć  inne prezentacje i poznać ciekawych ludzi.</a:t>
            </a:r>
          </a:p>
          <a:p>
            <a:pPr algn="just">
              <a:buNone/>
            </a:pPr>
            <a:r>
              <a:rPr lang="pl-PL" sz="2400" dirty="0" smtClean="0"/>
              <a:t>        Przyjechaliśmy do Warszawy z poczuciem, że jeszcze za mało zrobiliśmy. Mogliśmy przedstawić  plakat dotyczący  obecnego stanu kirkutów w powiecie wrzesińskim. Realizując to zadanie zebraliśmy materiały z Pyzdr, Miłosławia i Wrześni.</a:t>
            </a:r>
          </a:p>
          <a:p>
            <a:pPr algn="just">
              <a:buNone/>
            </a:pPr>
            <a:r>
              <a:rPr lang="pl-PL" sz="2400" dirty="0" smtClean="0"/>
              <a:t>         Przy okazji tej uroczystości zwiedziliśmy synagogę oraz dawną dzielnicę żydowską przy placu Grzybowskim.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/>
          <a:lstStyle/>
          <a:p>
            <a:r>
              <a:rPr lang="pl-PL" dirty="0" smtClean="0"/>
              <a:t>W synagodze</a:t>
            </a:r>
            <a:endParaRPr lang="pl-PL" dirty="0"/>
          </a:p>
        </p:txBody>
      </p:sp>
      <p:pic>
        <p:nvPicPr>
          <p:cNvPr id="7170" name="Picture 2" descr="C:\Users\teresa\Desktop\zdjecia\Synagoga im. Nożyków\P52203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4752528" cy="333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Users\teresa\Desktop\zdjecia\Synagoga im. Nożyków\P52203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72866"/>
            <a:ext cx="4427984" cy="332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1430</Words>
  <Application>Microsoft Office PowerPoint</Application>
  <PresentationFormat>Pokaz na ekranie (4:3)</PresentationFormat>
  <Paragraphs>65</Paragraphs>
  <Slides>32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Motyw pakietu Office</vt:lpstr>
      <vt:lpstr>ŻYDZI POLSCY WCZORAJ I DZIŚ</vt:lpstr>
      <vt:lpstr>Uczniowie zaangażowani w projekt</vt:lpstr>
      <vt:lpstr>Etapy realizacji projektu:</vt:lpstr>
      <vt:lpstr>Warsztaty </vt:lpstr>
      <vt:lpstr>B. Wizyta w Zagórowie</vt:lpstr>
      <vt:lpstr>Zagórów</vt:lpstr>
      <vt:lpstr>Zagórów</vt:lpstr>
      <vt:lpstr>C. Gala projektu ”Przywrócić pamięć” Synagoga im. Nożyków w Warszawie</vt:lpstr>
      <vt:lpstr>W synagodze</vt:lpstr>
      <vt:lpstr>Pod pomnikiem Janusza Korczaka</vt:lpstr>
      <vt:lpstr>D.  Lekcja religii</vt:lpstr>
      <vt:lpstr>E. Muzeum Regionalne we Wrześni</vt:lpstr>
      <vt:lpstr>Muzeum Regionalne</vt:lpstr>
      <vt:lpstr>Poznaliśmy plany architektoniczne synagogi , która została zbudowana w 1875 r. przy ulicy Fabrycznej, dawniej żydowskiej.</vt:lpstr>
      <vt:lpstr>Z pamiątek po synagodze pozostał tron ślubny, który  obecnie znajduje się w kościele parafialnym we Wrześni. </vt:lpstr>
      <vt:lpstr>Slajd 16</vt:lpstr>
      <vt:lpstr>W 1937r. wzrosła aktywność Stronnictwa Narodowego ,          które nawoływało ludność do akcji „Września bez Żydów”.</vt:lpstr>
      <vt:lpstr>Pan Mazurkiewicz opowiedział nam, w jaki sposób odnaleziono najlepiej zachowaną macewę we Wrześni.</vt:lpstr>
      <vt:lpstr>Wywiad z panem Czesławem Pardelą</vt:lpstr>
      <vt:lpstr>Niestety we Wrześni kupca Ehrenfrieda traktowano jako zdrajcę i chcąc wyrazić pogardę dla jego czynu, ułożono na płycie rynku postać              z kamieni, która miała go symbolizować. Obecnie w miejscu „ kamiennej postaci” umieszczono tablicę z napisem przypominającym tamto wydarzenie. Pan Pardela wielokrotnie podkreśla, że jest mu przykro, że  w taki sposób wspomina się ten niewyjaśniony fakt              i obarcza się winą tylko mieszkańca o żydowskim pochodzeniu.</vt:lpstr>
      <vt:lpstr>Konferencja w Koninie</vt:lpstr>
      <vt:lpstr>Konferencja w Koninie</vt:lpstr>
      <vt:lpstr>GRA TERENOWA  „Śladami Żydów wrzesińskich”</vt:lpstr>
      <vt:lpstr>Tablica poświęcona ofiarom obozu pracy przymusowej.</vt:lpstr>
      <vt:lpstr>Miejsce pamięci po dawnej synagodze.</vt:lpstr>
      <vt:lpstr>Tablica pamiątkowa poświęcona znanemu kompozytorowi  i kantorowi – Luisowi Lewandowskiemu.</vt:lpstr>
      <vt:lpstr>Luis Lewandowski</vt:lpstr>
      <vt:lpstr>Przed budynkiem muzeum stoi macewa z XIX wieku, poświęcona Rebece Heilbronn. Odnaleziona we Wrześni w 1994r. </vt:lpstr>
      <vt:lpstr>Konferencja „Żydzi zagórowscy”</vt:lpstr>
      <vt:lpstr>Konferencja „Żydzi zagórowscy”</vt:lpstr>
      <vt:lpstr>Wizyta w gminie żydowskiej                   w Poznaniu</vt:lpstr>
      <vt:lpstr>Wizyta w gminie żydowskiej                   w Poznaniu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ŻYDZI POLSCY WCZORAJ I DZIŚ</dc:title>
  <dc:creator>teresa</dc:creator>
  <cp:lastModifiedBy>teresa</cp:lastModifiedBy>
  <cp:revision>16</cp:revision>
  <dcterms:created xsi:type="dcterms:W3CDTF">2013-02-10T19:31:15Z</dcterms:created>
  <dcterms:modified xsi:type="dcterms:W3CDTF">2013-02-20T18:30:12Z</dcterms:modified>
</cp:coreProperties>
</file>